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3" r:id="rId2"/>
    <p:sldId id="256" r:id="rId3"/>
    <p:sldId id="320" r:id="rId4"/>
    <p:sldId id="336" r:id="rId5"/>
    <p:sldId id="321" r:id="rId6"/>
    <p:sldId id="295" r:id="rId7"/>
    <p:sldId id="322" r:id="rId8"/>
    <p:sldId id="296" r:id="rId9"/>
    <p:sldId id="323" r:id="rId10"/>
    <p:sldId id="324" r:id="rId11"/>
    <p:sldId id="297" r:id="rId12"/>
    <p:sldId id="325" r:id="rId13"/>
    <p:sldId id="326" r:id="rId14"/>
    <p:sldId id="327" r:id="rId15"/>
    <p:sldId id="328" r:id="rId16"/>
    <p:sldId id="329" r:id="rId17"/>
    <p:sldId id="330" r:id="rId18"/>
    <p:sldId id="331" r:id="rId19"/>
    <p:sldId id="298" r:id="rId20"/>
    <p:sldId id="332" r:id="rId21"/>
    <p:sldId id="333" r:id="rId22"/>
    <p:sldId id="334" r:id="rId23"/>
    <p:sldId id="319" r:id="rId24"/>
    <p:sldId id="335" r:id="rId25"/>
    <p:sldId id="257" r:id="rId26"/>
    <p:sldId id="299" r:id="rId27"/>
    <p:sldId id="309" r:id="rId28"/>
    <p:sldId id="307" r:id="rId29"/>
    <p:sldId id="308" r:id="rId30"/>
    <p:sldId id="306" r:id="rId31"/>
    <p:sldId id="316" r:id="rId32"/>
    <p:sldId id="300" r:id="rId33"/>
    <p:sldId id="301" r:id="rId34"/>
    <p:sldId id="302" r:id="rId35"/>
    <p:sldId id="310" r:id="rId36"/>
    <p:sldId id="311" r:id="rId37"/>
    <p:sldId id="312" r:id="rId38"/>
    <p:sldId id="303" r:id="rId39"/>
    <p:sldId id="313" r:id="rId40"/>
    <p:sldId id="314" r:id="rId41"/>
    <p:sldId id="315" r:id="rId42"/>
    <p:sldId id="304" r:id="rId43"/>
    <p:sldId id="317" r:id="rId44"/>
    <p:sldId id="318"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395"/>
  </p:normalViewPr>
  <p:slideViewPr>
    <p:cSldViewPr snapToGrid="0" snapToObjects="1">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379949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29</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30</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s://asecuritysite.com:8443/en-GB/app/splunk-dashboard-studio/example-hub-assembly-line-dashboa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E9932612-70EB-3F08-7AA8-3613CC0417E9}"/>
              </a:ext>
            </a:extLst>
          </p:cNvPr>
          <p:cNvPicPr>
            <a:picLocks noChangeAspect="1"/>
          </p:cNvPicPr>
          <p:nvPr/>
        </p:nvPicPr>
        <p:blipFill>
          <a:blip r:embed="rId4"/>
          <a:stretch>
            <a:fillRect/>
          </a:stretch>
        </p:blipFill>
        <p:spPr>
          <a:xfrm>
            <a:off x="6609767" y="274656"/>
            <a:ext cx="5016063" cy="399555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7F0279D-2839-3D82-F227-A1BE4A9573C5}"/>
              </a:ext>
            </a:extLst>
          </p:cNvPr>
          <p:cNvPicPr>
            <a:picLocks noChangeAspect="1"/>
          </p:cNvPicPr>
          <p:nvPr/>
        </p:nvPicPr>
        <p:blipFill>
          <a:blip r:embed="rId5"/>
          <a:stretch>
            <a:fillRect/>
          </a:stretch>
        </p:blipFill>
        <p:spPr>
          <a:xfrm>
            <a:off x="1548120" y="209711"/>
            <a:ext cx="7698728" cy="6438578"/>
          </a:xfrm>
          <a:prstGeom prst="rect">
            <a:avLst/>
          </a:prstGeom>
        </p:spPr>
      </p:pic>
    </p:spTree>
    <p:extLst>
      <p:ext uri="{BB962C8B-B14F-4D97-AF65-F5344CB8AC3E}">
        <p14:creationId xmlns:p14="http://schemas.microsoft.com/office/powerpoint/2010/main" val="17600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GB" dirty="0" err="1"/>
              <a:t>Logstalgia</a:t>
            </a:r>
            <a:r>
              <a:rPr lang="en-US" dirty="0"/>
              <a:t>: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A15A1FAE-022A-F987-45E4-6AFA115E9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1928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BM QRadar on Cloud - QROC | Vectra">
            <a:extLst>
              <a:ext uri="{FF2B5EF4-FFF2-40B4-BE49-F238E27FC236}">
                <a16:creationId xmlns:a16="http://schemas.microsoft.com/office/drawing/2014/main" id="{73A0CC48-C27B-CBDC-FE86-980E9778D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49" y="2088914"/>
            <a:ext cx="3766260" cy="20340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E097021-FA59-D947-0896-6ED01B265BE2}"/>
              </a:ext>
            </a:extLst>
          </p:cNvPr>
          <p:cNvCxnSpPr>
            <a:cxnSpLocks/>
          </p:cNvCxnSpPr>
          <p:nvPr/>
        </p:nvCxnSpPr>
        <p:spPr>
          <a:xfrm flipV="1">
            <a:off x="4683209" y="1918805"/>
            <a:ext cx="4824206" cy="118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 Day in the Life of an Analyst | LogRhythm Demo - YouTube">
            <a:extLst>
              <a:ext uri="{FF2B5EF4-FFF2-40B4-BE49-F238E27FC236}">
                <a16:creationId xmlns:a16="http://schemas.microsoft.com/office/drawing/2014/main" id="{08DB071F-5A71-94DA-1169-677DB1722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1" y="4289864"/>
            <a:ext cx="3766260" cy="211852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4CEB8B4-3952-B4EA-2DA9-DC84A7B77E4C}"/>
              </a:ext>
            </a:extLst>
          </p:cNvPr>
          <p:cNvCxnSpPr>
            <a:cxnSpLocks/>
          </p:cNvCxnSpPr>
          <p:nvPr/>
        </p:nvCxnSpPr>
        <p:spPr>
          <a:xfrm flipV="1">
            <a:off x="3729868" y="2512384"/>
            <a:ext cx="5231201" cy="273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Azure Sentinel, Microsoft's cloud-based SIEM, hits general availability ...">
            <a:extLst>
              <a:ext uri="{FF2B5EF4-FFF2-40B4-BE49-F238E27FC236}">
                <a16:creationId xmlns:a16="http://schemas.microsoft.com/office/drawing/2014/main" id="{4A3F4A03-B3C8-D173-5007-6D5C97CDA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85" y="0"/>
            <a:ext cx="3892787" cy="19220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9254E7F-B823-E6F2-2F4E-6BB9906ACE25}"/>
              </a:ext>
            </a:extLst>
          </p:cNvPr>
          <p:cNvCxnSpPr>
            <a:cxnSpLocks/>
          </p:cNvCxnSpPr>
          <p:nvPr/>
        </p:nvCxnSpPr>
        <p:spPr>
          <a:xfrm>
            <a:off x="4053172" y="808576"/>
            <a:ext cx="5278397" cy="517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hlinkClick r:id="rId7"/>
            <a:extLst>
              <a:ext uri="{FF2B5EF4-FFF2-40B4-BE49-F238E27FC236}">
                <a16:creationId xmlns:a16="http://schemas.microsoft.com/office/drawing/2014/main" id="{A39C1B7B-F390-2BF5-729F-50AD94C81C75}"/>
              </a:ext>
            </a:extLst>
          </p:cNvPr>
          <p:cNvSpPr/>
          <p:nvPr/>
        </p:nvSpPr>
        <p:spPr>
          <a:xfrm>
            <a:off x="4121419" y="5917489"/>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412893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Patterns</a:t>
            </a:r>
            <a:endParaRPr b="1" dirty="0">
              <a:solidFill>
                <a:srgbClr val="C00000"/>
              </a:solidFill>
            </a:endParaRPr>
          </a:p>
        </p:txBody>
      </p:sp>
      <p:pic>
        <p:nvPicPr>
          <p:cNvPr id="4" name="Picture 3">
            <a:extLst>
              <a:ext uri="{FF2B5EF4-FFF2-40B4-BE49-F238E27FC236}">
                <a16:creationId xmlns:a16="http://schemas.microsoft.com/office/drawing/2014/main" id="{E0620FBD-F3B0-3645-A820-963A1A296812}"/>
              </a:ext>
            </a:extLst>
          </p:cNvPr>
          <p:cNvPicPr>
            <a:picLocks noChangeAspect="1"/>
          </p:cNvPicPr>
          <p:nvPr/>
        </p:nvPicPr>
        <p:blipFill>
          <a:blip r:embed="rId4"/>
          <a:stretch>
            <a:fillRect/>
          </a:stretch>
        </p:blipFill>
        <p:spPr>
          <a:xfrm>
            <a:off x="288471" y="1191480"/>
            <a:ext cx="7157358" cy="4851098"/>
          </a:xfrm>
          <a:prstGeom prst="rect">
            <a:avLst/>
          </a:prstGeom>
        </p:spPr>
      </p:pic>
      <p:pic>
        <p:nvPicPr>
          <p:cNvPr id="36866" name="Picture 2" descr="Kill chain - Wikipedia">
            <a:extLst>
              <a:ext uri="{FF2B5EF4-FFF2-40B4-BE49-F238E27FC236}">
                <a16:creationId xmlns:a16="http://schemas.microsoft.com/office/drawing/2014/main" id="{4AAB1FB9-740E-344B-BC93-FADD53693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70" y="820512"/>
            <a:ext cx="7281764" cy="52220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1822F1-5A9A-C24F-B84F-7C1C028E21AD}"/>
              </a:ext>
            </a:extLst>
          </p:cNvPr>
          <p:cNvSpPr/>
          <p:nvPr/>
        </p:nvSpPr>
        <p:spPr>
          <a:xfrm>
            <a:off x="288471" y="6346162"/>
            <a:ext cx="5583131" cy="369332"/>
          </a:xfrm>
          <a:prstGeom prst="rect">
            <a:avLst/>
          </a:prstGeom>
        </p:spPr>
        <p:txBody>
          <a:bodyPr wrap="none">
            <a:spAutoFit/>
          </a:bodyPr>
          <a:lstStyle/>
          <a:p>
            <a:r>
              <a:rPr lang="en-US" dirty="0"/>
              <a:t>Kill Chain graphic: https://</a:t>
            </a:r>
            <a:r>
              <a:rPr lang="en-US" dirty="0" err="1"/>
              <a:t>en.wikipedia.org</a:t>
            </a:r>
            <a:r>
              <a:rPr lang="en-US" dirty="0"/>
              <a:t>/wiki/</a:t>
            </a:r>
            <a:r>
              <a:rPr lang="en-US" dirty="0" err="1"/>
              <a:t>Kill_chain</a:t>
            </a:r>
            <a:endParaRPr lang="en-US" dirty="0"/>
          </a:p>
        </p:txBody>
      </p:sp>
    </p:spTree>
    <p:extLst>
      <p:ext uri="{BB962C8B-B14F-4D97-AF65-F5344CB8AC3E}">
        <p14:creationId xmlns:p14="http://schemas.microsoft.com/office/powerpoint/2010/main" val="2810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66"/>
                                        </p:tgtEl>
                                        <p:attrNameLst>
                                          <p:attrName>style.visibility</p:attrName>
                                        </p:attrNameLst>
                                      </p:cBhvr>
                                      <p:to>
                                        <p:strVal val="visible"/>
                                      </p:to>
                                    </p:set>
                                    <p:anim calcmode="lin" valueType="num">
                                      <p:cBhvr additive="base">
                                        <p:cTn id="13" dur="500" fill="hold"/>
                                        <p:tgtEl>
                                          <p:spTgt spid="36866"/>
                                        </p:tgtEl>
                                        <p:attrNameLst>
                                          <p:attrName>ppt_x</p:attrName>
                                        </p:attrNameLst>
                                      </p:cBhvr>
                                      <p:tavLst>
                                        <p:tav tm="0">
                                          <p:val>
                                            <p:strVal val="#ppt_x"/>
                                          </p:val>
                                        </p:tav>
                                        <p:tav tm="100000">
                                          <p:val>
                                            <p:strVal val="#ppt_x"/>
                                          </p:val>
                                        </p:tav>
                                      </p:tavLst>
                                    </p:anim>
                                    <p:anim calcmode="lin" valueType="num">
                                      <p:cBhvr additive="base">
                                        <p:cTn id="14"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TotalTime>
  <Words>512</Words>
  <Application>Microsoft Macintosh PowerPoint</Application>
  <PresentationFormat>Widescreen</PresentationFormat>
  <Paragraphs>103</Paragraphs>
  <Slides>45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Introduction to Splunk</vt:lpstr>
      <vt:lpstr>Memory, Big Data and SIEM</vt:lpstr>
      <vt:lpstr>Outline</vt:lpstr>
      <vt:lpstr>Intrusion Patterns</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37</cp:revision>
  <dcterms:created xsi:type="dcterms:W3CDTF">2020-05-03T17:50:05Z</dcterms:created>
  <dcterms:modified xsi:type="dcterms:W3CDTF">2023-11-15T08:27:03Z</dcterms:modified>
</cp:coreProperties>
</file>